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  <p:embeddedFont>
      <p:font typeface="EB Garamond"/>
      <p:regular r:id="rId21"/>
      <p:bold r:id="rId22"/>
      <p:italic r:id="rId23"/>
      <p:boldItalic r:id="rId24"/>
    </p:embeddedFont>
    <p:embeddedFont>
      <p:font typeface="Comfortaa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22" Type="http://schemas.openxmlformats.org/officeDocument/2006/relationships/font" Target="fonts/EBGaramond-bold.fntdata"/><Relationship Id="rId21" Type="http://schemas.openxmlformats.org/officeDocument/2006/relationships/font" Target="fonts/EBGaramond-regular.fntdata"/><Relationship Id="rId24" Type="http://schemas.openxmlformats.org/officeDocument/2006/relationships/font" Target="fonts/EBGaramond-boldItalic.fntdata"/><Relationship Id="rId23" Type="http://schemas.openxmlformats.org/officeDocument/2006/relationships/font" Target="fonts/EBGaramond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-bold.fntdata"/><Relationship Id="rId25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Lato-regular.fntdata"/><Relationship Id="rId16" Type="http://schemas.openxmlformats.org/officeDocument/2006/relationships/font" Target="fonts/Montserrat-boldItalic.fntdata"/><Relationship Id="rId19" Type="http://schemas.openxmlformats.org/officeDocument/2006/relationships/font" Target="fonts/Lato-italic.fntdata"/><Relationship Id="rId18" Type="http://schemas.openxmlformats.org/officeDocument/2006/relationships/font" Target="fonts/La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fcb94984fc6560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6fcb94984fc6560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bbf24f166785a3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bbf24f166785a3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e9e3da8a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e9e3da8a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cc4e91a1955b49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7cc4e91a1955b49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d36828a41aec2a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d36828a41aec2a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e9e3da8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e9e3da8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11700" y="1708952"/>
            <a:ext cx="8520600" cy="8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4500">
                <a:latin typeface="Montserrat"/>
                <a:ea typeface="Montserrat"/>
                <a:cs typeface="Montserrat"/>
                <a:sym typeface="Montserrat"/>
              </a:rPr>
              <a:t>Orquesta Sinfónica</a:t>
            </a:r>
            <a:endParaRPr sz="4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3244501" y="3036525"/>
            <a:ext cx="2655000" cy="18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J</a:t>
            </a: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ared Viera</a:t>
            </a:r>
            <a:endParaRPr sz="2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Fernando Segura</a:t>
            </a:r>
            <a:endParaRPr sz="2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Ramiro González</a:t>
            </a:r>
            <a:endParaRPr sz="2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6131394" y="3036520"/>
            <a:ext cx="3012600" cy="16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Rodrigo R</a:t>
            </a: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íos</a:t>
            </a:r>
            <a:endParaRPr sz="2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Patricio Cantú</a:t>
            </a:r>
            <a:endParaRPr sz="2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Diego Villasana</a:t>
            </a:r>
            <a:endParaRPr sz="2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>
            <p:ph type="title"/>
          </p:nvPr>
        </p:nvSpPr>
        <p:spPr>
          <a:xfrm>
            <a:off x="1297500" y="580674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¿Qué es una orquesta sinfón</a:t>
            </a: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ica?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1297500" y="1152450"/>
            <a:ext cx="7779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-419" sz="2000"/>
              <a:t>U</a:t>
            </a:r>
            <a:r>
              <a:rPr lang="es-419" sz="2000"/>
              <a:t>na orquesta es un grupo de músicos que interpretan obras musicales con distintos instrumentos. Orquesta también es el lugar comprendido entre el escenario y las butacas. </a:t>
            </a:r>
            <a:endParaRPr sz="2000"/>
          </a:p>
        </p:txBody>
      </p:sp>
      <p:pic>
        <p:nvPicPr>
          <p:cNvPr id="143" name="Google Shape;14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7655" y="2571775"/>
            <a:ext cx="3253696" cy="22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Origen de la orquesta </a:t>
            </a: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sinfónica</a:t>
            </a:r>
            <a:r>
              <a:rPr lang="es-419"/>
              <a:t> </a:t>
            </a:r>
            <a:endParaRPr/>
          </a:p>
        </p:txBody>
      </p:sp>
      <p:sp>
        <p:nvSpPr>
          <p:cNvPr id="149" name="Google Shape;149;p15"/>
          <p:cNvSpPr txBox="1"/>
          <p:nvPr>
            <p:ph idx="1" type="body"/>
          </p:nvPr>
        </p:nvSpPr>
        <p:spPr>
          <a:xfrm>
            <a:off x="1297500" y="906048"/>
            <a:ext cx="7038900" cy="46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/>
              <a:t>La palabra orquesta proviene del griego y significa "lugar para danzar”.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800"/>
              <a:t>Antes las presentaciones de orquesta se hacían en una anfiteatro al aire libre, había diferentes espacios para los artistas como los cantantes, danzarines e instrumentos.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800"/>
              <a:t>La ópera en los años 1600 incluyo a las orquestas en sus espectáculos, pero las orquestas como tal salieron al aire entre el siglo XVII y el XVIII.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800"/>
              <a:t>Hoy en día, orquesta se refiere a un grupo numeroso de músicos tocando juntos, el número exacto depende del tipo de música.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¿Cuantas personas la componen?</a:t>
            </a:r>
            <a:endParaRPr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1297500" y="11161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/>
              <a:t>Esta al estar dividida en 4 grupos (viento-madera, viento-metal, </a:t>
            </a:r>
            <a:r>
              <a:rPr lang="es-419" sz="1700"/>
              <a:t>percusión</a:t>
            </a:r>
            <a:r>
              <a:rPr lang="es-419" sz="1700"/>
              <a:t> y cuerdas) tienen una cantidad aproximada de personas por grupo.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-419" sz="1700"/>
              <a:t>Viento-madera: </a:t>
            </a:r>
            <a:r>
              <a:rPr lang="es-419" sz="1700"/>
              <a:t>15 músicos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-419" sz="1700"/>
              <a:t>Viento-metal: </a:t>
            </a:r>
            <a:r>
              <a:rPr lang="es-419" sz="1700"/>
              <a:t>12 músicos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-419" sz="1700"/>
              <a:t>Percusión</a:t>
            </a:r>
            <a:r>
              <a:rPr b="1" lang="es-419" sz="1700"/>
              <a:t>: </a:t>
            </a:r>
            <a:r>
              <a:rPr lang="es-419" sz="1700"/>
              <a:t>3 músicos 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-419" sz="1700"/>
              <a:t>Cuerdas: </a:t>
            </a:r>
            <a:r>
              <a:rPr lang="es-419" sz="1700"/>
              <a:t>más de 50 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 txBox="1"/>
          <p:nvPr>
            <p:ph type="title"/>
          </p:nvPr>
        </p:nvSpPr>
        <p:spPr>
          <a:xfrm>
            <a:off x="1115568" y="444900"/>
            <a:ext cx="8520600" cy="10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¿</a:t>
            </a: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Qué instrumentos conforman una orquesta sinfonica?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1" name="Google Shape;161;p17"/>
          <p:cNvSpPr txBox="1"/>
          <p:nvPr>
            <p:ph idx="1" type="body"/>
          </p:nvPr>
        </p:nvSpPr>
        <p:spPr>
          <a:xfrm>
            <a:off x="1115575" y="1485900"/>
            <a:ext cx="7868700" cy="23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/>
              <a:t>Viento madera:flautín, flautas, oboes, corno inglés, clarinetes y fagots. Ocasionalmente también se incluyen 1 clarinete bajo o 1 contrafagot y saxofones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600"/>
              <a:t>Viento metal: trompetas, trompas, trombones de la obra, pudiendo encontrar timbales y caja.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600"/>
              <a:t>Cuerdas: violines, violas, chelos y contrabajos. Ocasionalmente también se incluyen arpa y piano.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1650" y="3451000"/>
            <a:ext cx="2212799" cy="15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¿Cómo se ordena?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4470" y="1017728"/>
            <a:ext cx="4097830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/>
        </p:nvSpPr>
        <p:spPr>
          <a:xfrm>
            <a:off x="1297500" y="1017725"/>
            <a:ext cx="3111900" cy="17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Se dividen en:</a:t>
            </a:r>
            <a:endParaRPr sz="20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Char char="-"/>
            </a:pPr>
            <a:r>
              <a:rPr lang="es-419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Percu</a:t>
            </a:r>
            <a:r>
              <a:rPr lang="es-419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sión</a:t>
            </a:r>
            <a:endParaRPr sz="20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Char char="-"/>
            </a:pPr>
            <a:r>
              <a:rPr lang="es-419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Cuerdas</a:t>
            </a:r>
            <a:endParaRPr sz="20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Char char="-"/>
            </a:pPr>
            <a:r>
              <a:rPr lang="es-419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Viento</a:t>
            </a:r>
            <a:endParaRPr sz="20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Char char="-"/>
            </a:pPr>
            <a:r>
              <a:rPr lang="es-419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Metales</a:t>
            </a:r>
            <a:endParaRPr sz="20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latin typeface="Comfortaa"/>
                <a:ea typeface="Comfortaa"/>
                <a:cs typeface="Comfortaa"/>
                <a:sym typeface="Comfortaa"/>
              </a:rPr>
              <a:t>Orquestas populares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5" name="Google Shape;175;p19"/>
          <p:cNvSpPr txBox="1"/>
          <p:nvPr>
            <p:ph idx="1" type="body"/>
          </p:nvPr>
        </p:nvSpPr>
        <p:spPr>
          <a:xfrm>
            <a:off x="1297500" y="1307850"/>
            <a:ext cx="39003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Sinfónica de Galicia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Filarmónica de Viena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de París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Sinfónica de Madrid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Filarmónica de Oslo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Lamoureux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del Festival de Budapest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Joven Orquesta Nacional de España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Sinfónica de Malmö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s-419" sz="1500"/>
              <a:t>Orquesta Filarmónica de Armenia</a:t>
            </a:r>
            <a:endParaRPr sz="1500"/>
          </a:p>
        </p:txBody>
      </p:sp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7802" y="1660913"/>
            <a:ext cx="3244875" cy="182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